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Bold" charset="1" panose="00000000000000000000"/>
      <p:regular r:id="rId10"/>
    </p:embeddedFont>
    <p:embeddedFont>
      <p:font typeface="Open Sans Bold Bold" charset="1" panose="00000000000000000000"/>
      <p:regular r:id="rId11"/>
    </p:embeddedFont>
    <p:embeddedFont>
      <p:font typeface="Open Sans Bold Italics" charset="1" panose="00000000000000000000"/>
      <p:regular r:id="rId12"/>
    </p:embeddedFont>
    <p:embeddedFont>
      <p:font typeface="Open Sans Bold Bold Italics" charset="1" panose="00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-Razonamiento:</a:t>
            </a:r>
          </a:p>
          <a:p>
            <a:r>
              <a:rPr lang="en-US"/>
              <a:t>Ejemplo: un programa de ajedrez que evalúa múltiples movimientos posibles y estrategias para elegir el mejor basado en la situación actual del juego.</a:t>
            </a:r>
          </a:p>
          <a:p>
            <a:r>
              <a:rPr lang="en-US"/>
              <a:t/>
            </a:r>
          </a:p>
          <a:p>
            <a:r>
              <a:rPr lang="en-US"/>
              <a:t>-Autonomia: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  <a:p>
            <a:r>
              <a:rPr lang="en-US"/>
              <a:t/>
            </a:r>
          </a:p>
          <a:p>
            <a:r>
              <a:rPr lang="en-US"/>
              <a:t>-Percepcion:</a:t>
            </a:r>
          </a:p>
          <a:p>
            <a:r>
              <a:rPr lang="en-US"/>
              <a:t>Ejemplo: un sistema de visión por computadora en un coche autónomo que detecta y clasifica objetos en la carretera, como otros vehículos, peatones o señales de tráfico</a:t>
            </a:r>
          </a:p>
          <a:p>
            <a:r>
              <a:rPr lang="en-US"/>
              <a:t/>
            </a:r>
          </a:p>
          <a:p>
            <a:r>
              <a:rPr lang="en-US"/>
              <a:t>-Interaccion Social</a:t>
            </a:r>
          </a:p>
          <a:p>
            <a:r>
              <a:rPr lang="en-US"/>
              <a:t>Ejemplo un chatbot de servicio al cliente que no solo responde preguntas técnicas, sino que también reconoce y responde adecuadamente a las emociones del usuario, como frustración cuando este poniendo una reclamación o alegría cuando se resuelva una duda o se de un feedback positivo.</a:t>
            </a:r>
          </a:p>
          <a:p>
            <a:r>
              <a:rPr lang="en-US"/>
              <a:t/>
            </a:r>
          </a:p>
          <a:p>
            <a:r>
              <a:rPr lang="en-US"/>
              <a:t>-Creatividad:</a:t>
            </a:r>
          </a:p>
          <a:p>
            <a:r>
              <a:rPr lang="en-US"/>
              <a:t>Ejemplo un programa de inteligencia artificial que compone música original analizando y aprendiendo de una gran cantidad de partituras existentes.</a:t>
            </a:r>
          </a:p>
          <a:p>
            <a:r>
              <a:rPr lang="en-US"/>
              <a:t/>
            </a:r>
          </a:p>
          <a:p>
            <a:r>
              <a:rPr lang="en-US"/>
              <a:t>PNL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Transparencia: Un sistema de IA en un hospital que proporciona diagnósticos médicos, pero también explica claramente cómo llegó a esas conclusiones, permitiendo que los médicos entiendan y verifiquen el proceso.</a:t>
            </a:r>
          </a:p>
          <a:p>
            <a:r>
              <a:rPr lang="en-US"/>
              <a:t/>
            </a:r>
          </a:p>
          <a:p>
            <a:r>
              <a:rPr lang="en-US"/>
              <a:t>Equidad: Un algoritmo de contratación de personal que ha sido cuidadosamente diseñado y probado para asegurar que no favorece ni discrimina a los candidatos basándose en género, raza o edad.</a:t>
            </a:r>
          </a:p>
          <a:p>
            <a:r>
              <a:rPr lang="en-US"/>
              <a:t/>
            </a:r>
          </a:p>
          <a:p>
            <a:r>
              <a:rPr lang="en-US"/>
              <a:t>Privacidad y Seguridad: Un asistente virtual que utiliza cifrado y medidas de seguridad robustas para proteger los datos personales de los usuarios, y solo recopila la información necesaria con su consentimiento explícito.</a:t>
            </a:r>
          </a:p>
          <a:p>
            <a:r>
              <a:rPr lang="en-US"/>
              <a:t/>
            </a:r>
          </a:p>
          <a:p>
            <a:r>
              <a:rPr lang="en-US"/>
              <a:t>Beneficio Social: Un proyecto de IA que ayuda a optimizar las rutas de transporte público en una ciudad, mejorando la eficiencia y reduciendo la huella de carbono, beneficiando así a toda la comunidad.</a:t>
            </a:r>
          </a:p>
          <a:p>
            <a:r>
              <a:rPr lang="en-US"/>
              <a:t/>
            </a:r>
          </a:p>
          <a:p>
            <a:r>
              <a:rPr lang="en-US"/>
              <a:t>Responsabilidad: Una empresa de tecnología que implementa un sistema de IA para recomendaciones de productos, pero que también establece un comité de ética para revisar y abordar cualquier problema o queja relacionada con el sistema.</a:t>
            </a:r>
          </a:p>
          <a:p>
            <a:r>
              <a:rPr lang="en-US"/>
              <a:t/>
            </a:r>
          </a:p>
          <a:p>
            <a:r>
              <a:rPr lang="en-US"/>
              <a:t>Estos ejemplos ilustran cómo los principios éticos pueden aplicarse en situaciones reales, guiando el desarrollo y uso responsable de la tecnología de 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Transparencia: Un sistema de IA en un hospital que proporciona diagnósticos médicos, pero también explica claramente cómo llegó a esas conclusiones, permitiendo que los médicos entiendan y verifiquen el proceso.</a:t>
            </a:r>
          </a:p>
          <a:p>
            <a:r>
              <a:rPr lang="en-US"/>
              <a:t/>
            </a:r>
          </a:p>
          <a:p>
            <a:r>
              <a:rPr lang="en-US"/>
              <a:t>Equidad: Un algoritmo de contratación de personal que ha sido cuidadosamente diseñado y probado para asegurar que no favorece ni discrimina a los candidatos basándose en género, raza o edad.</a:t>
            </a:r>
          </a:p>
          <a:p>
            <a:r>
              <a:rPr lang="en-US"/>
              <a:t/>
            </a:r>
          </a:p>
          <a:p>
            <a:r>
              <a:rPr lang="en-US"/>
              <a:t>Privacidad y Seguridad: Un asistente virtual que utiliza cifrado y medidas de seguridad robustas para proteger los datos personales de los usuarios, y solo recopila la información necesaria con su consentimiento explícito.</a:t>
            </a:r>
          </a:p>
          <a:p>
            <a:r>
              <a:rPr lang="en-US"/>
              <a:t/>
            </a:r>
          </a:p>
          <a:p>
            <a:r>
              <a:rPr lang="en-US"/>
              <a:t>Beneficio Social: Un proyecto de IA que ayuda a optimizar las rutas de transporte público en una ciudad, mejorando la eficiencia y reduciendo la huella de carbono, beneficiando así a toda la comunidad.</a:t>
            </a:r>
          </a:p>
          <a:p>
            <a:r>
              <a:rPr lang="en-US"/>
              <a:t/>
            </a:r>
          </a:p>
          <a:p>
            <a:r>
              <a:rPr lang="en-US"/>
              <a:t>Responsabilidad: Una empresa de tecnología que implementa un sistema de IA para recomendaciones de productos, pero que también establece un comité de ética para revisar y abordar cualquier problema o queja relacionada con el sistema.</a:t>
            </a:r>
          </a:p>
          <a:p>
            <a:r>
              <a:rPr lang="en-US"/>
              <a:t/>
            </a:r>
          </a:p>
          <a:p>
            <a:r>
              <a:rPr lang="en-US"/>
              <a:t>Estos ejemplos ilustran cómo los principios éticos pueden aplicarse en situaciones reales, guiando el desarrollo y uso responsable de la tecnología de 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jpeg" Type="http://schemas.openxmlformats.org/officeDocument/2006/relationships/image"/><Relationship Id="rId26" Target="../media/VAEKUSDMC-Y.mp4" Type="http://schemas.openxmlformats.org/officeDocument/2006/relationships/video"/><Relationship Id="rId27" Target="../media/VAEKUSDMC-Y.mp4" Type="http://schemas.microsoft.com/office/2007/relationships/media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jpeg" Type="http://schemas.openxmlformats.org/officeDocument/2006/relationships/image"/><Relationship Id="rId15" Target="../media/image39.jpe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8.png" Type="http://schemas.openxmlformats.org/officeDocument/2006/relationships/image"/><Relationship Id="rId21" Target="../media/image9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46.png" Type="http://schemas.openxmlformats.org/officeDocument/2006/relationships/image"/><Relationship Id="rId20" Target="../media/image62.sv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3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4.jpeg" Type="http://schemas.openxmlformats.org/officeDocument/2006/relationships/image"/><Relationship Id="rId21" Target="../media/image65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0.png" Type="http://schemas.openxmlformats.org/officeDocument/2006/relationships/image"/><Relationship Id="rId19" Target="../media/image21.svg" Type="http://schemas.openxmlformats.org/officeDocument/2006/relationships/image"/><Relationship Id="rId2" Target="../media/image4.png" Type="http://schemas.openxmlformats.org/officeDocument/2006/relationships/imag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4.png" Type="http://schemas.openxmlformats.org/officeDocument/2006/relationships/image"/><Relationship Id="rId23" Target="../media/image25.svg" Type="http://schemas.openxmlformats.org/officeDocument/2006/relationships/image"/><Relationship Id="rId24" Target="../media/image26.jpeg" Type="http://schemas.openxmlformats.org/officeDocument/2006/relationships/image"/><Relationship Id="rId25" Target="../media/VAEKUSDMC-Y.mp4" Type="http://schemas.openxmlformats.org/officeDocument/2006/relationships/video"/><Relationship Id="rId26" Target="../media/VAEKUSDMC-Y.mp4" Type="http://schemas.microsoft.com/office/2007/relationships/media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13" Target="../media/image42.png" Type="http://schemas.openxmlformats.org/officeDocument/2006/relationships/image"/><Relationship Id="rId14" Target="../media/image43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44.png" Type="http://schemas.openxmlformats.org/officeDocument/2006/relationships/image"/><Relationship Id="rId18" Target="../media/image4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68712" y="8715268"/>
            <a:ext cx="7920394" cy="104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7"/>
              </a:lnSpc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SANDRA C. LIZARAN VILCHES</a:t>
            </a:r>
          </a:p>
          <a:p>
            <a:pPr algn="r">
              <a:lnSpc>
                <a:spcPts val="2787"/>
              </a:lnSpc>
            </a:pPr>
          </a:p>
          <a:p>
            <a:pPr algn="r">
              <a:lnSpc>
                <a:spcPts val="2787"/>
              </a:lnSpc>
              <a:spcBef>
                <a:spcPct val="0"/>
              </a:spcBef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PROYECTO 5 -MIA - MARZO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41332" y="328575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4577" y="1314311"/>
            <a:ext cx="7967189" cy="2314348"/>
          </a:xfrm>
          <a:custGeom>
            <a:avLst/>
            <a:gdLst/>
            <a:ahLst/>
            <a:cxnLst/>
            <a:rect r="r" b="b" t="t" l="l"/>
            <a:pathLst>
              <a:path h="2314348" w="7967189">
                <a:moveTo>
                  <a:pt x="0" y="0"/>
                </a:moveTo>
                <a:lnTo>
                  <a:pt x="7967189" y="0"/>
                </a:lnTo>
                <a:lnTo>
                  <a:pt x="7967189" y="2314349"/>
                </a:lnTo>
                <a:lnTo>
                  <a:pt x="0" y="231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075" r="0" b="-260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3629" y="3588912"/>
            <a:ext cx="11573191" cy="24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6190" spc="86">
                <a:solidFill>
                  <a:srgbClr val="FFDE59"/>
                </a:solidFill>
                <a:latin typeface="Open Sans Bold Bold"/>
              </a:rPr>
              <a:t>SISTEMAS INTELIGENTES Y SUS APLICACIONES EN LA ACTUALIDAD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060141" y="96742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0215" y="2416988"/>
            <a:ext cx="5996103" cy="5996103"/>
          </a:xfrm>
          <a:custGeom>
            <a:avLst/>
            <a:gdLst/>
            <a:ahLst/>
            <a:cxnLst/>
            <a:rect r="r" b="b" t="t" l="l"/>
            <a:pathLst>
              <a:path h="5996103" w="5996103">
                <a:moveTo>
                  <a:pt x="0" y="0"/>
                </a:moveTo>
                <a:lnTo>
                  <a:pt x="5996103" y="0"/>
                </a:lnTo>
                <a:lnTo>
                  <a:pt x="5996103" y="5996103"/>
                </a:lnTo>
                <a:lnTo>
                  <a:pt x="0" y="5996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8741" y="91059"/>
            <a:ext cx="614934" cy="614934"/>
          </a:xfrm>
          <a:custGeom>
            <a:avLst/>
            <a:gdLst/>
            <a:ahLst/>
            <a:cxnLst/>
            <a:rect r="r" b="b" t="t" l="l"/>
            <a:pathLst>
              <a:path h="614934" w="614934">
                <a:moveTo>
                  <a:pt x="0" y="0"/>
                </a:moveTo>
                <a:lnTo>
                  <a:pt x="614934" y="0"/>
                </a:lnTo>
                <a:lnTo>
                  <a:pt x="614934" y="614934"/>
                </a:lnTo>
                <a:lnTo>
                  <a:pt x="0" y="614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551000" y="283235"/>
            <a:ext cx="215893" cy="259331"/>
          </a:xfrm>
          <a:custGeom>
            <a:avLst/>
            <a:gdLst/>
            <a:ahLst/>
            <a:cxnLst/>
            <a:rect r="r" b="b" t="t" l="l"/>
            <a:pathLst>
              <a:path h="259331" w="215893">
                <a:moveTo>
                  <a:pt x="0" y="0"/>
                </a:moveTo>
                <a:lnTo>
                  <a:pt x="215892" y="0"/>
                </a:lnTo>
                <a:lnTo>
                  <a:pt x="215892" y="259330"/>
                </a:lnTo>
                <a:lnTo>
                  <a:pt x="0" y="259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04" y="143514"/>
            <a:ext cx="1287938" cy="993322"/>
          </a:xfrm>
          <a:custGeom>
            <a:avLst/>
            <a:gdLst/>
            <a:ahLst/>
            <a:cxnLst/>
            <a:rect r="r" b="b" t="t" l="l"/>
            <a:pathLst>
              <a:path h="993322" w="1287938">
                <a:moveTo>
                  <a:pt x="0" y="0"/>
                </a:moveTo>
                <a:lnTo>
                  <a:pt x="1287938" y="0"/>
                </a:lnTo>
                <a:lnTo>
                  <a:pt x="1287938" y="993322"/>
                </a:lnTo>
                <a:lnTo>
                  <a:pt x="0" y="993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04" y="4556221"/>
            <a:ext cx="1514345" cy="1311802"/>
          </a:xfrm>
          <a:custGeom>
            <a:avLst/>
            <a:gdLst/>
            <a:ahLst/>
            <a:cxnLst/>
            <a:rect r="r" b="b" t="t" l="l"/>
            <a:pathLst>
              <a:path h="1311802" w="1514345">
                <a:moveTo>
                  <a:pt x="0" y="0"/>
                </a:moveTo>
                <a:lnTo>
                  <a:pt x="1514345" y="0"/>
                </a:lnTo>
                <a:lnTo>
                  <a:pt x="1514345" y="1311801"/>
                </a:lnTo>
                <a:lnTo>
                  <a:pt x="0" y="1311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4493">
            <a:off x="15690861" y="738104"/>
            <a:ext cx="1611157" cy="1101629"/>
          </a:xfrm>
          <a:custGeom>
            <a:avLst/>
            <a:gdLst/>
            <a:ahLst/>
            <a:cxnLst/>
            <a:rect r="r" b="b" t="t" l="l"/>
            <a:pathLst>
              <a:path h="1101629" w="1611157">
                <a:moveTo>
                  <a:pt x="0" y="0"/>
                </a:moveTo>
                <a:lnTo>
                  <a:pt x="1611158" y="0"/>
                </a:lnTo>
                <a:lnTo>
                  <a:pt x="1611158" y="1101629"/>
                </a:lnTo>
                <a:lnTo>
                  <a:pt x="0" y="11016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7827" y="4508964"/>
            <a:ext cx="1351605" cy="1312746"/>
          </a:xfrm>
          <a:custGeom>
            <a:avLst/>
            <a:gdLst/>
            <a:ahLst/>
            <a:cxnLst/>
            <a:rect r="r" b="b" t="t" l="l"/>
            <a:pathLst>
              <a:path h="1312746" w="1351605">
                <a:moveTo>
                  <a:pt x="0" y="0"/>
                </a:moveTo>
                <a:lnTo>
                  <a:pt x="1351605" y="0"/>
                </a:lnTo>
                <a:lnTo>
                  <a:pt x="1351605" y="1312746"/>
                </a:lnTo>
                <a:lnTo>
                  <a:pt x="0" y="13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44325" y="314071"/>
            <a:ext cx="1347838" cy="1384172"/>
          </a:xfrm>
          <a:custGeom>
            <a:avLst/>
            <a:gdLst/>
            <a:ahLst/>
            <a:cxnLst/>
            <a:rect r="r" b="b" t="t" l="l"/>
            <a:pathLst>
              <a:path h="1384172" w="1347838">
                <a:moveTo>
                  <a:pt x="0" y="0"/>
                </a:moveTo>
                <a:lnTo>
                  <a:pt x="1347838" y="0"/>
                </a:lnTo>
                <a:lnTo>
                  <a:pt x="1347838" y="1384173"/>
                </a:lnTo>
                <a:lnTo>
                  <a:pt x="0" y="1384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6177" y="7152188"/>
            <a:ext cx="1677030" cy="1467401"/>
          </a:xfrm>
          <a:custGeom>
            <a:avLst/>
            <a:gdLst/>
            <a:ahLst/>
            <a:cxnLst/>
            <a:rect r="r" b="b" t="t" l="l"/>
            <a:pathLst>
              <a:path h="1467401" w="1677030">
                <a:moveTo>
                  <a:pt x="0" y="0"/>
                </a:moveTo>
                <a:lnTo>
                  <a:pt x="1677030" y="0"/>
                </a:lnTo>
                <a:lnTo>
                  <a:pt x="1677030" y="1467401"/>
                </a:lnTo>
                <a:lnTo>
                  <a:pt x="0" y="1467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7348" y="8467507"/>
            <a:ext cx="1348862" cy="1256128"/>
          </a:xfrm>
          <a:custGeom>
            <a:avLst/>
            <a:gdLst/>
            <a:ahLst/>
            <a:cxnLst/>
            <a:rect r="r" b="b" t="t" l="l"/>
            <a:pathLst>
              <a:path h="1256128" w="1348862">
                <a:moveTo>
                  <a:pt x="0" y="0"/>
                </a:moveTo>
                <a:lnTo>
                  <a:pt x="1348862" y="0"/>
                </a:lnTo>
                <a:lnTo>
                  <a:pt x="1348862" y="1256128"/>
                </a:lnTo>
                <a:lnTo>
                  <a:pt x="0" y="1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69432" y="7609110"/>
            <a:ext cx="3681545" cy="15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026">
                <a:solidFill>
                  <a:srgbClr val="000000"/>
                </a:solidFill>
                <a:latin typeface="Open Sauce"/>
              </a:rPr>
              <a:t>Capacidad para generar ideas, soluciones o enfoques nuevos y originales.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7212541" y="98266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993133" y="5047730"/>
            <a:ext cx="5963184" cy="336536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12261" y="2639267"/>
            <a:ext cx="6637594" cy="198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3269">
                <a:solidFill>
                  <a:srgbClr val="000000"/>
                </a:solidFill>
                <a:latin typeface="Open Sans Bold Bold"/>
              </a:rPr>
              <a:t>CARACTERÍSTICAS PARA QUE UN SISTEMA INFORMÁTICO PUEDA CONSIDERARSE INTELIGENTE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878" y="765997"/>
            <a:ext cx="485236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Capacidad de Aprendizaje</a:t>
            </a:r>
          </a:p>
        </p:txBody>
      </p:sp>
      <p:sp>
        <p:nvSpPr>
          <p:cNvPr name="TextBox 18" id="18"/>
          <p:cNvSpPr txBox="true"/>
          <p:nvPr/>
        </p:nvSpPr>
        <p:spPr>
          <a:xfrm rot="-2174518">
            <a:off x="15644962" y="620312"/>
            <a:ext cx="567292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Percepción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632" y="3781048"/>
            <a:ext cx="2949411" cy="6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1800">
                <a:solidFill>
                  <a:srgbClr val="044CAB"/>
                </a:solidFill>
                <a:latin typeface="Open Sauce Bold"/>
              </a:rPr>
              <a:t>Razonamiento y Solución de 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2912" y="3830038"/>
            <a:ext cx="5606034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Procesamiento del Lenguaje Natural (PLN)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549" y="1213298"/>
            <a:ext cx="4133591" cy="15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7"/>
              </a:lnSpc>
            </a:pPr>
            <a:r>
              <a:rPr lang="en-US" sz="1734">
                <a:solidFill>
                  <a:srgbClr val="000000"/>
                </a:solidFill>
                <a:latin typeface="Open Sauce"/>
              </a:rPr>
              <a:t>Como ejemplo, un algoritmo de aprendizaje automático que mejora su habilidad para identificar patrones en datos médicos a medida que procesa más registros de pacientes.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3394" y="3849088"/>
            <a:ext cx="631733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88598" y="4673466"/>
            <a:ext cx="3342609" cy="15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Open Sauce"/>
              </a:rPr>
              <a:t>Capacidad para resolver problemas complejos, tomar decisiones y realizar inferencias lógicas. </a:t>
            </a:r>
          </a:p>
          <a:p>
            <a:pPr>
              <a:lnSpc>
                <a:spcPts val="24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251604" y="1213298"/>
            <a:ext cx="4457541" cy="12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"/>
              </a:rPr>
              <a:t>Habilidad para interpretar y entender información sensorial, como imágenes y sonidos. </a:t>
            </a:r>
          </a:p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 Italic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8443" y="4316908"/>
            <a:ext cx="3881461" cy="15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2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uce Bold"/>
              </a:rPr>
              <a:t>C</a:t>
            </a:r>
            <a:r>
              <a:rPr lang="en-US" sz="1988">
                <a:solidFill>
                  <a:srgbClr val="000000"/>
                </a:solidFill>
                <a:latin typeface="Open Sauce"/>
              </a:rPr>
              <a:t>apacidad para entender, interpretar y generar lenguaje humano. </a:t>
            </a:r>
          </a:p>
          <a:p>
            <a:pPr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527635" y="1624076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Autonomía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8838" y="410629"/>
            <a:ext cx="3770323" cy="128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3"/>
              </a:lnSpc>
            </a:pPr>
            <a:r>
              <a:rPr lang="en-US" sz="1677">
                <a:solidFill>
                  <a:srgbClr val="000000"/>
                </a:solidFill>
                <a:latin typeface="Open Sauce"/>
              </a:rPr>
              <a:t>Capacidad para entender, interpretar y generar lenguaje humano. </a:t>
            </a:r>
          </a:p>
          <a:p>
            <a:pPr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34141" y="6781348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Creatividad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1354" y="8248749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Interacción Social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1354" y="8727920"/>
            <a:ext cx="5007377" cy="140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1914">
                <a:solidFill>
                  <a:srgbClr val="000000"/>
                </a:solidFill>
                <a:latin typeface="Open Sauce"/>
              </a:rPr>
              <a:t>Habilidad para interactuar efectivamente con humanos, comprendiendo emociones y contextos sociales. </a:t>
            </a:r>
          </a:p>
          <a:p>
            <a:pPr>
              <a:lnSpc>
                <a:spcPts val="24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29146"/>
            <a:ext cx="7891713" cy="5257854"/>
          </a:xfrm>
          <a:custGeom>
            <a:avLst/>
            <a:gdLst/>
            <a:ahLst/>
            <a:cxnLst/>
            <a:rect r="r" b="b" t="t" l="l"/>
            <a:pathLst>
              <a:path h="5257854" w="7891713">
                <a:moveTo>
                  <a:pt x="0" y="0"/>
                </a:moveTo>
                <a:lnTo>
                  <a:pt x="7891713" y="0"/>
                </a:lnTo>
                <a:lnTo>
                  <a:pt x="7891713" y="5257854"/>
                </a:lnTo>
                <a:lnTo>
                  <a:pt x="0" y="52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14578" y="2470078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2" y="0"/>
                </a:lnTo>
                <a:lnTo>
                  <a:pt x="2673422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1713" y="-1339901"/>
            <a:ext cx="10396287" cy="6133809"/>
          </a:xfrm>
          <a:custGeom>
            <a:avLst/>
            <a:gdLst/>
            <a:ahLst/>
            <a:cxnLst/>
            <a:rect r="r" b="b" t="t" l="l"/>
            <a:pathLst>
              <a:path h="6133809" w="10396287">
                <a:moveTo>
                  <a:pt x="0" y="0"/>
                </a:moveTo>
                <a:lnTo>
                  <a:pt x="10396287" y="0"/>
                </a:lnTo>
                <a:lnTo>
                  <a:pt x="10396287" y="6133809"/>
                </a:lnTo>
                <a:lnTo>
                  <a:pt x="0" y="613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10284" y="3747717"/>
            <a:ext cx="2562858" cy="2562858"/>
          </a:xfrm>
          <a:custGeom>
            <a:avLst/>
            <a:gdLst/>
            <a:ahLst/>
            <a:cxnLst/>
            <a:rect r="r" b="b" t="t" l="l"/>
            <a:pathLst>
              <a:path h="2562858" w="2562858">
                <a:moveTo>
                  <a:pt x="0" y="0"/>
                </a:moveTo>
                <a:lnTo>
                  <a:pt x="2562858" y="0"/>
                </a:lnTo>
                <a:lnTo>
                  <a:pt x="2562858" y="2562858"/>
                </a:lnTo>
                <a:lnTo>
                  <a:pt x="0" y="2562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3115" y="4116290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6" y="0"/>
                </a:lnTo>
                <a:lnTo>
                  <a:pt x="1837196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4611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5499" t="0" r="-8947" b="-74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4268" t="0" r="-6259" b="-59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0878" y="4518311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3035" y="127030"/>
            <a:ext cx="7694130" cy="72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5"/>
              </a:lnSpc>
            </a:pPr>
            <a:r>
              <a:rPr lang="en-US" sz="4963">
                <a:solidFill>
                  <a:srgbClr val="000000"/>
                </a:solidFill>
                <a:latin typeface="Open Sans Bold Bold"/>
              </a:rPr>
              <a:t>PRINCIPIOS PARA UN DESARROLLO ÉTICO Y RESPONSABLE DE LA IA</a:t>
            </a: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713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69670" y="5865803"/>
            <a:ext cx="10040373" cy="3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Transparencia: Entender cómo y por qué la IA toma decisiones.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Equidad: Asegurarse de que la IA no sea sesgada o discriminatoria.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Privacidad y Seguridad: Proteger los datos personales y mantenerlos seguros.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Beneficio Social: Desarrollar IA que ayude a la sociedad, evitando daños.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Responsabilidad: Ser responsable de las acciones y efectos de la IA.</a:t>
            </a:r>
          </a:p>
          <a:p>
            <a:pPr>
              <a:lnSpc>
                <a:spcPts val="351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697" y="3214489"/>
            <a:ext cx="3847529" cy="3858022"/>
            <a:chOff x="0" y="0"/>
            <a:chExt cx="5130039" cy="514403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4528" r="0" b="14528"/>
            <a:stretch>
              <a:fillRect/>
            </a:stretch>
          </p:blipFill>
          <p:spPr>
            <a:xfrm flipH="false" flipV="false"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3846" y="1181669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70295" y="1188468"/>
            <a:ext cx="11261235" cy="9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Estos asistentes pueden responder preguntas, poner música, o recordarte tus citas. Estos asistentes pueden entender lo que dices y responderte como si fueran una persona. Aprenden de las preguntas que les haces para mejorar sus respuestas en el futuro.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09805" y="202343"/>
            <a:ext cx="11953608" cy="123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Asistentes Virtuales ( Siri de Apple, Alexa de Amazon o Google Assistant)</a:t>
            </a:r>
          </a:p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( Tecnología y Comunicación )</a:t>
            </a:r>
          </a:p>
          <a:p>
            <a:pPr>
              <a:lnSpc>
                <a:spcPts val="335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15595" y="2326642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36243" y="2743955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3166864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6243" y="3185914"/>
            <a:ext cx="3627860" cy="532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Interacción Social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18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Pueden realizar tareas y responder preguntas de forma autónoma, pero su autonomía está limitada a las funciones programadas y no incluye toma de decisiones independiente en situaciones complejas.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43129" y="2846226"/>
            <a:ext cx="3898002" cy="565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Permite a los asistentes mejorar progresivamente en comprensión y comunicación, adaptándose a las necesidades y patrones de los usuarios.</a:t>
            </a: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Procesamiento del Lenguaje Natural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 Son expertos en procesar y entender el lenguaje humano, tanto escrito como hablado, lo que les permite interactuar de manera natural con los usuarios. No solo captan las palabras, sino que también analizan el contexto y la intención detrás de ellas.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631382" y="3603372"/>
            <a:ext cx="4194018" cy="671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Razonamiento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no generan ideas o soluciones creativas por sí mismos; sus respuestas y acciones están limitadas a lo que han sido programados para realizar y lo que pueden aprender dentro de esos parámetros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limita principalmente al procesamiento del lenguaje y, en algunos casos, a la capacidad de reconocer voces individuales, pero no incluye la percepción visual o sensorial avanzada que se encuentra en otras aplicaciones de IA.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83142" y="1242965"/>
            <a:ext cx="12476158" cy="1062784"/>
          </a:xfrm>
          <a:custGeom>
            <a:avLst/>
            <a:gdLst/>
            <a:ahLst/>
            <a:cxnLst/>
            <a:rect r="r" b="b" t="t" l="l"/>
            <a:pathLst>
              <a:path h="1062784" w="12476158">
                <a:moveTo>
                  <a:pt x="0" y="0"/>
                </a:moveTo>
                <a:lnTo>
                  <a:pt x="12476158" y="0"/>
                </a:lnTo>
                <a:lnTo>
                  <a:pt x="12476158" y="1062784"/>
                </a:lnTo>
                <a:lnTo>
                  <a:pt x="0" y="106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8199" y="6003578"/>
            <a:ext cx="1290369" cy="725833"/>
          </a:xfrm>
          <a:custGeom>
            <a:avLst/>
            <a:gdLst/>
            <a:ahLst/>
            <a:cxnLst/>
            <a:rect r="r" b="b" t="t" l="l"/>
            <a:pathLst>
              <a:path h="725833" w="1290369">
                <a:moveTo>
                  <a:pt x="0" y="0"/>
                </a:moveTo>
                <a:lnTo>
                  <a:pt x="1290369" y="0"/>
                </a:lnTo>
                <a:lnTo>
                  <a:pt x="1290369" y="725833"/>
                </a:lnTo>
                <a:lnTo>
                  <a:pt x="0" y="7258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9447" r="0" b="-394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0340" y="1176352"/>
            <a:ext cx="12337340" cy="114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8"/>
              </a:lnSpc>
            </a:pPr>
            <a:r>
              <a:rPr lang="en-US" sz="1531">
                <a:solidFill>
                  <a:srgbClr val="000000"/>
                </a:solidFill>
                <a:latin typeface="Open Sauce"/>
              </a:rPr>
              <a:t>Sistemas de inteligencia artificial analizan imágenes médicas, como radiografías, resonancias magnéticas o tomografías computarizadas, para ayudar a detectar y diagnosticar enfermedades. Usan algoritmos de aprendizaje automático, especialmente deep learning, para identificar patrones, anomalías y signos de condiciones médicas que pueden ser difíciles de discernir a simple vista.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0340" y="251672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22809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2029" y="3674821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7291" y="3693871"/>
            <a:ext cx="3627860" cy="24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Razonamiento 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Es limitado al analizar imágenes y sugerir diagnósticos basados en patrones aprendidos, pero no replica el razonamiento complejo y global de un médico.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90340" y="3079691"/>
            <a:ext cx="4007772" cy="407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Mejora continuamente su capacidad de diagnóstico a través del análisis de grandes conjuntos de datos de imágenes médicas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Percepción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Interpreta con precisión imágenes médicas, a menudo detectando detalles que pueden ser difíciles de percibir para el ojo humano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4280895"/>
            <a:ext cx="4194018" cy="467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Autonomia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puede procesar y analizar datos de forma independiente, todavía requiere la supervisión y validación final de un profesional médico.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Su funcionamiento se basa en algoritmos definidos y no en la generación de nuevas ideas o enfoques.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44CAB"/>
                </a:solidFill>
                <a:latin typeface="Open Sauce Bold"/>
              </a:rPr>
              <a:t>-Interacción social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enfoca únicamente en el análisis técnico de imágenes médicas.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783142" y="277650"/>
            <a:ext cx="6856147" cy="86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Diagnóstico Asistido por IA en Radiología </a:t>
            </a:r>
          </a:p>
          <a:p>
            <a:pPr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( Medicina)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823" y="249854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3117" y="1194432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932331"/>
            <a:ext cx="4510341" cy="3013391"/>
          </a:xfrm>
          <a:custGeom>
            <a:avLst/>
            <a:gdLst/>
            <a:ahLst/>
            <a:cxnLst/>
            <a:rect r="r" b="b" t="t" l="l"/>
            <a:pathLst>
              <a:path h="3013391" w="4510341">
                <a:moveTo>
                  <a:pt x="0" y="0"/>
                </a:moveTo>
                <a:lnTo>
                  <a:pt x="4510341" y="0"/>
                </a:lnTo>
                <a:lnTo>
                  <a:pt x="4510341" y="3013391"/>
                </a:lnTo>
                <a:lnTo>
                  <a:pt x="0" y="30133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3777" r="-18774" b="-137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6953" y="5964421"/>
            <a:ext cx="883171" cy="981301"/>
          </a:xfrm>
          <a:custGeom>
            <a:avLst/>
            <a:gdLst/>
            <a:ahLst/>
            <a:cxnLst/>
            <a:rect r="r" b="b" t="t" l="l"/>
            <a:pathLst>
              <a:path h="981301" w="883171">
                <a:moveTo>
                  <a:pt x="0" y="0"/>
                </a:moveTo>
                <a:lnTo>
                  <a:pt x="883171" y="0"/>
                </a:lnTo>
                <a:lnTo>
                  <a:pt x="883171" y="981301"/>
                </a:lnTo>
                <a:lnTo>
                  <a:pt x="0" y="98130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93117" y="1146807"/>
            <a:ext cx="10799976" cy="182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4"/>
              </a:lnSpc>
            </a:pPr>
            <a:r>
              <a:rPr lang="en-US" sz="1600">
                <a:solidFill>
                  <a:srgbClr val="000000"/>
                </a:solidFill>
                <a:latin typeface="Open Sauce"/>
              </a:rPr>
              <a:t>Análisis de transacciones en tiempo real para identificar patrones sospechosos o inusuales, ayudando a prevenir el fraude con tarjetas de crédito, la suplantación de identidad y otras formas de actividades fraudulentas.</a:t>
            </a:r>
          </a:p>
          <a:p>
            <a:pPr>
              <a:lnSpc>
                <a:spcPts val="2464"/>
              </a:lnSpc>
            </a:pPr>
          </a:p>
          <a:p>
            <a:pPr>
              <a:lnSpc>
                <a:spcPts val="2464"/>
              </a:lnSpc>
            </a:pPr>
          </a:p>
          <a:p>
            <a:pPr>
              <a:lnSpc>
                <a:spcPts val="261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93117" y="107833"/>
            <a:ext cx="11953608" cy="129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Detección de Fraude </a:t>
            </a:r>
          </a:p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( Sector Financiero )</a:t>
            </a:r>
          </a:p>
          <a:p>
            <a:pPr>
              <a:lnSpc>
                <a:spcPts val="34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93117" y="244465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1071" y="272558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4710" y="3085335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01071" y="3148077"/>
            <a:ext cx="3983139" cy="69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21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21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Opera de forma autónoma analizando transacciones, pero frecuentemente requiere supervisión humana para la validación final y decisiones en situaciones complejas, siendo esencial la intervención humana para la interpretación y acciones finales.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 identificar patrones anómalos en datos numéricos y transaccionales, pero no percibe información sensorial como imágenes o sonidos.</a:t>
            </a: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66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693117" y="2923703"/>
            <a:ext cx="4007772" cy="596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Analiza patrones de transacciones y adaptarse continuamente a nuevas formas de fraude</a:t>
            </a:r>
          </a:p>
          <a:p>
            <a:pPr>
              <a:lnSpc>
                <a:spcPts val="2544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Razonamiento y Resolución de Problemas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U</a:t>
            </a:r>
            <a:r>
              <a:rPr lang="en-US" sz="1917">
                <a:solidFill>
                  <a:srgbClr val="000000"/>
                </a:solidFill>
                <a:latin typeface="Open Sauce"/>
              </a:rPr>
              <a:t>tiliza razonamiento basado en datos para identificar transacciones sospechosas y resolver problemas complejos asociados con el fraude.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651855" y="3894231"/>
            <a:ext cx="4321820" cy="576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-I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nteracción Social</a:t>
            </a:r>
            <a:r>
              <a:rPr lang="en-US" sz="1964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comprende ni empatiza con las circunstancias o intenciones humanas detrás de las transacciones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involucra la generación de ideas o soluciones creativas.</a:t>
            </a:r>
          </a:p>
          <a:p>
            <a:pPr>
              <a:lnSpc>
                <a:spcPts val="2750"/>
              </a:lnSpc>
            </a:pP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-Procesamiento Lenguaje Natural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requiere un procesamiento avanzado del lenguaje natural, ya que se centra más en patrones de transacciones que en el análisis de texto o voz.</a:t>
            </a:r>
          </a:p>
          <a:p>
            <a:pPr>
              <a:lnSpc>
                <a:spcPts val="229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060141" y="96742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0215" y="2416988"/>
            <a:ext cx="5996103" cy="5996103"/>
          </a:xfrm>
          <a:custGeom>
            <a:avLst/>
            <a:gdLst/>
            <a:ahLst/>
            <a:cxnLst/>
            <a:rect r="r" b="b" t="t" l="l"/>
            <a:pathLst>
              <a:path h="5996103" w="5996103">
                <a:moveTo>
                  <a:pt x="0" y="0"/>
                </a:moveTo>
                <a:lnTo>
                  <a:pt x="5996103" y="0"/>
                </a:lnTo>
                <a:lnTo>
                  <a:pt x="5996103" y="5996103"/>
                </a:lnTo>
                <a:lnTo>
                  <a:pt x="0" y="599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8741" y="91059"/>
            <a:ext cx="614934" cy="614934"/>
          </a:xfrm>
          <a:custGeom>
            <a:avLst/>
            <a:gdLst/>
            <a:ahLst/>
            <a:cxnLst/>
            <a:rect r="r" b="b" t="t" l="l"/>
            <a:pathLst>
              <a:path h="614934" w="614934">
                <a:moveTo>
                  <a:pt x="0" y="0"/>
                </a:moveTo>
                <a:lnTo>
                  <a:pt x="614934" y="0"/>
                </a:lnTo>
                <a:lnTo>
                  <a:pt x="614934" y="614934"/>
                </a:lnTo>
                <a:lnTo>
                  <a:pt x="0" y="614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551000" y="283235"/>
            <a:ext cx="215893" cy="259331"/>
          </a:xfrm>
          <a:custGeom>
            <a:avLst/>
            <a:gdLst/>
            <a:ahLst/>
            <a:cxnLst/>
            <a:rect r="r" b="b" t="t" l="l"/>
            <a:pathLst>
              <a:path h="259331" w="215893">
                <a:moveTo>
                  <a:pt x="0" y="0"/>
                </a:moveTo>
                <a:lnTo>
                  <a:pt x="215892" y="0"/>
                </a:lnTo>
                <a:lnTo>
                  <a:pt x="215892" y="259330"/>
                </a:lnTo>
                <a:lnTo>
                  <a:pt x="0" y="259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04" y="143514"/>
            <a:ext cx="1287938" cy="993322"/>
          </a:xfrm>
          <a:custGeom>
            <a:avLst/>
            <a:gdLst/>
            <a:ahLst/>
            <a:cxnLst/>
            <a:rect r="r" b="b" t="t" l="l"/>
            <a:pathLst>
              <a:path h="993322" w="1287938">
                <a:moveTo>
                  <a:pt x="0" y="0"/>
                </a:moveTo>
                <a:lnTo>
                  <a:pt x="1287938" y="0"/>
                </a:lnTo>
                <a:lnTo>
                  <a:pt x="1287938" y="993322"/>
                </a:lnTo>
                <a:lnTo>
                  <a:pt x="0" y="9933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04" y="4556221"/>
            <a:ext cx="1514345" cy="1311802"/>
          </a:xfrm>
          <a:custGeom>
            <a:avLst/>
            <a:gdLst/>
            <a:ahLst/>
            <a:cxnLst/>
            <a:rect r="r" b="b" t="t" l="l"/>
            <a:pathLst>
              <a:path h="1311802" w="1514345">
                <a:moveTo>
                  <a:pt x="0" y="0"/>
                </a:moveTo>
                <a:lnTo>
                  <a:pt x="1514345" y="0"/>
                </a:lnTo>
                <a:lnTo>
                  <a:pt x="1514345" y="1311801"/>
                </a:lnTo>
                <a:lnTo>
                  <a:pt x="0" y="13118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4493">
            <a:off x="15690861" y="738104"/>
            <a:ext cx="1611157" cy="1101629"/>
          </a:xfrm>
          <a:custGeom>
            <a:avLst/>
            <a:gdLst/>
            <a:ahLst/>
            <a:cxnLst/>
            <a:rect r="r" b="b" t="t" l="l"/>
            <a:pathLst>
              <a:path h="1101629" w="1611157">
                <a:moveTo>
                  <a:pt x="0" y="0"/>
                </a:moveTo>
                <a:lnTo>
                  <a:pt x="1611158" y="0"/>
                </a:lnTo>
                <a:lnTo>
                  <a:pt x="1611158" y="1101629"/>
                </a:lnTo>
                <a:lnTo>
                  <a:pt x="0" y="11016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7827" y="4508964"/>
            <a:ext cx="1351605" cy="1312746"/>
          </a:xfrm>
          <a:custGeom>
            <a:avLst/>
            <a:gdLst/>
            <a:ahLst/>
            <a:cxnLst/>
            <a:rect r="r" b="b" t="t" l="l"/>
            <a:pathLst>
              <a:path h="1312746" w="1351605">
                <a:moveTo>
                  <a:pt x="0" y="0"/>
                </a:moveTo>
                <a:lnTo>
                  <a:pt x="1351605" y="0"/>
                </a:lnTo>
                <a:lnTo>
                  <a:pt x="1351605" y="1312746"/>
                </a:lnTo>
                <a:lnTo>
                  <a:pt x="0" y="13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44325" y="314071"/>
            <a:ext cx="1347838" cy="1384172"/>
          </a:xfrm>
          <a:custGeom>
            <a:avLst/>
            <a:gdLst/>
            <a:ahLst/>
            <a:cxnLst/>
            <a:rect r="r" b="b" t="t" l="l"/>
            <a:pathLst>
              <a:path h="1384172" w="1347838">
                <a:moveTo>
                  <a:pt x="0" y="0"/>
                </a:moveTo>
                <a:lnTo>
                  <a:pt x="1347838" y="0"/>
                </a:lnTo>
                <a:lnTo>
                  <a:pt x="1347838" y="1384173"/>
                </a:lnTo>
                <a:lnTo>
                  <a:pt x="0" y="1384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6177" y="7152188"/>
            <a:ext cx="1677030" cy="1467401"/>
          </a:xfrm>
          <a:custGeom>
            <a:avLst/>
            <a:gdLst/>
            <a:ahLst/>
            <a:cxnLst/>
            <a:rect r="r" b="b" t="t" l="l"/>
            <a:pathLst>
              <a:path h="1467401" w="1677030">
                <a:moveTo>
                  <a:pt x="0" y="0"/>
                </a:moveTo>
                <a:lnTo>
                  <a:pt x="1677030" y="0"/>
                </a:lnTo>
                <a:lnTo>
                  <a:pt x="1677030" y="1467401"/>
                </a:lnTo>
                <a:lnTo>
                  <a:pt x="0" y="1467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7348" y="8467507"/>
            <a:ext cx="1348862" cy="1256128"/>
          </a:xfrm>
          <a:custGeom>
            <a:avLst/>
            <a:gdLst/>
            <a:ahLst/>
            <a:cxnLst/>
            <a:rect r="r" b="b" t="t" l="l"/>
            <a:pathLst>
              <a:path h="1256128" w="1348862">
                <a:moveTo>
                  <a:pt x="0" y="0"/>
                </a:moveTo>
                <a:lnTo>
                  <a:pt x="1348862" y="0"/>
                </a:lnTo>
                <a:lnTo>
                  <a:pt x="1348862" y="1256128"/>
                </a:lnTo>
                <a:lnTo>
                  <a:pt x="0" y="1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69432" y="7609110"/>
            <a:ext cx="3681545" cy="15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026">
                <a:solidFill>
                  <a:srgbClr val="000000"/>
                </a:solidFill>
                <a:latin typeface="Open Sauce"/>
              </a:rPr>
              <a:t>Capacidad para generar ideas, soluciones o enfoques nuevos y originales.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7212541" y="98266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25"/>
            <p:extLst>
              <p:ext uri="{DAA4B4D4-6D71-4841-9C94-3DE7FCFB9230}">
                <p14:media xmlns:p14="http://schemas.microsoft.com/office/powerpoint/2010/main" r:embed="rId26"/>
              </p:ext>
            </p:extLst>
          </p:nvPr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993133" y="5047730"/>
            <a:ext cx="5963184" cy="336536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12261" y="2639267"/>
            <a:ext cx="6637594" cy="198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3269">
                <a:solidFill>
                  <a:srgbClr val="000000"/>
                </a:solidFill>
                <a:latin typeface="Open Sans Bold Bold"/>
              </a:rPr>
              <a:t>CARACTERÍSTICAS PARA QUE UN SISTEMA INFORMÁTICO PUEDA CONSIDERARSE INTELIGENTE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878" y="765997"/>
            <a:ext cx="485236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Capacidad de Aprendizaje</a:t>
            </a:r>
          </a:p>
        </p:txBody>
      </p:sp>
      <p:sp>
        <p:nvSpPr>
          <p:cNvPr name="TextBox 18" id="18"/>
          <p:cNvSpPr txBox="true"/>
          <p:nvPr/>
        </p:nvSpPr>
        <p:spPr>
          <a:xfrm rot="-2174518">
            <a:off x="15644962" y="620312"/>
            <a:ext cx="567292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Percepción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632" y="3781048"/>
            <a:ext cx="2949411" cy="6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1800">
                <a:solidFill>
                  <a:srgbClr val="044CAB"/>
                </a:solidFill>
                <a:latin typeface="Open Sauce Bold"/>
              </a:rPr>
              <a:t>Razonamiento y Solución de 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2912" y="3830038"/>
            <a:ext cx="5606034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Procesamiento del Lenguaje Natural (PLN)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549" y="1213298"/>
            <a:ext cx="4133591" cy="15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7"/>
              </a:lnSpc>
            </a:pPr>
            <a:r>
              <a:rPr lang="en-US" sz="1734">
                <a:solidFill>
                  <a:srgbClr val="000000"/>
                </a:solidFill>
                <a:latin typeface="Open Sauce"/>
              </a:rPr>
              <a:t>Como ejemplo, un algoritmo de aprendizaje automático que mejora su habilidad para identificar patrones en datos médicos a medida que procesa más registros de pacientes.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3394" y="3849088"/>
            <a:ext cx="631733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88598" y="4673466"/>
            <a:ext cx="3342609" cy="15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Open Sauce"/>
              </a:rPr>
              <a:t>Capacidad para resolver problemas complejos, tomar decisiones y realizar inferencias lógicas. </a:t>
            </a:r>
          </a:p>
          <a:p>
            <a:pPr>
              <a:lnSpc>
                <a:spcPts val="24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251604" y="1213298"/>
            <a:ext cx="4457541" cy="12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"/>
              </a:rPr>
              <a:t>Habilidad para interpretar y entender información sensorial, como imágenes y sonidos. </a:t>
            </a:r>
          </a:p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 Italic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8443" y="4316908"/>
            <a:ext cx="3881461" cy="15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2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uce Bold"/>
              </a:rPr>
              <a:t>C</a:t>
            </a:r>
            <a:r>
              <a:rPr lang="en-US" sz="1988">
                <a:solidFill>
                  <a:srgbClr val="000000"/>
                </a:solidFill>
                <a:latin typeface="Open Sauce"/>
              </a:rPr>
              <a:t>apacidad para entender, interpretar y generar lenguaje humano. </a:t>
            </a:r>
          </a:p>
          <a:p>
            <a:pPr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527635" y="1624076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Autonomía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8838" y="410629"/>
            <a:ext cx="3770323" cy="128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3"/>
              </a:lnSpc>
            </a:pPr>
            <a:r>
              <a:rPr lang="en-US" sz="1677">
                <a:solidFill>
                  <a:srgbClr val="000000"/>
                </a:solidFill>
                <a:latin typeface="Open Sauce"/>
              </a:rPr>
              <a:t>Capacidad para entender, interpretar y generar lenguaje humano. </a:t>
            </a:r>
          </a:p>
          <a:p>
            <a:pPr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34141" y="6781348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Creatividad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1354" y="8248749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Interacción Social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1354" y="8727920"/>
            <a:ext cx="5007377" cy="140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1914">
                <a:solidFill>
                  <a:srgbClr val="000000"/>
                </a:solidFill>
                <a:latin typeface="Open Sauce"/>
              </a:rPr>
              <a:t>Habilidad para interactuar efectivamente con humanos, comprendiendo emociones y contextos sociales. </a:t>
            </a:r>
          </a:p>
          <a:p>
            <a:pPr>
              <a:lnSpc>
                <a:spcPts val="24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49067">
            <a:off x="11782401" y="829526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3" y="0"/>
                </a:lnTo>
                <a:lnTo>
                  <a:pt x="2673423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1041" y="3747717"/>
            <a:ext cx="3728072" cy="3728072"/>
          </a:xfrm>
          <a:custGeom>
            <a:avLst/>
            <a:gdLst/>
            <a:ahLst/>
            <a:cxnLst/>
            <a:rect r="r" b="b" t="t" l="l"/>
            <a:pathLst>
              <a:path h="3728072" w="3728072">
                <a:moveTo>
                  <a:pt x="0" y="0"/>
                </a:moveTo>
                <a:lnTo>
                  <a:pt x="3728072" y="0"/>
                </a:lnTo>
                <a:lnTo>
                  <a:pt x="3728072" y="3728072"/>
                </a:lnTo>
                <a:lnTo>
                  <a:pt x="0" y="3728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3272" y="3377071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5" y="0"/>
                </a:lnTo>
                <a:lnTo>
                  <a:pt x="1837195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6396" y="3692112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36197" y="141013"/>
            <a:ext cx="9058066" cy="420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3"/>
              </a:lnSpc>
            </a:pPr>
            <a:r>
              <a:rPr lang="en-US" sz="4093">
                <a:solidFill>
                  <a:srgbClr val="000000"/>
                </a:solidFill>
                <a:latin typeface="Open Sans Bold Bold"/>
              </a:rPr>
              <a:t> EJEMPLO DE APLICACIÓN IA </a:t>
            </a:r>
          </a:p>
          <a:p>
            <a:pPr algn="ctr">
              <a:lnSpc>
                <a:spcPts val="5417"/>
              </a:lnSpc>
            </a:pPr>
          </a:p>
          <a:p>
            <a:pPr algn="ctr">
              <a:lnSpc>
                <a:spcPts val="4953"/>
              </a:lnSpc>
            </a:pPr>
            <a:r>
              <a:rPr lang="en-US" sz="4093">
                <a:solidFill>
                  <a:srgbClr val="000000"/>
                </a:solidFill>
                <a:latin typeface="Open Sans Bold Bold"/>
              </a:rPr>
              <a:t>COPILOT GITHUB</a:t>
            </a: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607"/>
              </a:lnSpc>
            </a:pPr>
          </a:p>
          <a:p>
            <a:pPr>
              <a:lnSpc>
                <a:spcPts val="338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2593" y="4213337"/>
            <a:ext cx="16682814" cy="575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3"/>
              </a:lnSpc>
            </a:pPr>
          </a:p>
          <a:p>
            <a:pPr algn="just">
              <a:lnSpc>
                <a:spcPts val="6615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Open Sauce"/>
              </a:rPr>
              <a:t> Asistente de escritura de código de desarrollo informático , aprende de ejemplos de código existentes, entiende las intenciones del programador a través de PNL, y utiliza su capacidad de razonamiento y análisis de datos para generar sugerencias de código que son adaptables a diversos lenguajes y estilos.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4699" y="1707953"/>
            <a:ext cx="9010701" cy="897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793">
                <a:solidFill>
                  <a:srgbClr val="000000"/>
                </a:solidFill>
                <a:latin typeface="Open Sans Bold Bold"/>
              </a:rPr>
              <a:t>QUÉ HACE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417100">
            <a:off x="12139669" y="820064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3" y="0"/>
                </a:lnTo>
                <a:lnTo>
                  <a:pt x="2673423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91041" y="3747717"/>
            <a:ext cx="3728072" cy="3728072"/>
          </a:xfrm>
          <a:custGeom>
            <a:avLst/>
            <a:gdLst/>
            <a:ahLst/>
            <a:cxnLst/>
            <a:rect r="r" b="b" t="t" l="l"/>
            <a:pathLst>
              <a:path h="3728072" w="3728072">
                <a:moveTo>
                  <a:pt x="0" y="0"/>
                </a:moveTo>
                <a:lnTo>
                  <a:pt x="3728072" y="0"/>
                </a:lnTo>
                <a:lnTo>
                  <a:pt x="3728072" y="3728072"/>
                </a:lnTo>
                <a:lnTo>
                  <a:pt x="0" y="372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3272" y="3377071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5" y="0"/>
                </a:lnTo>
                <a:lnTo>
                  <a:pt x="1837195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36396" y="3692112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35036" y="-19050"/>
            <a:ext cx="9010701" cy="452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</a:pPr>
            <a:r>
              <a:rPr lang="en-US" sz="4393">
                <a:solidFill>
                  <a:srgbClr val="000000"/>
                </a:solidFill>
                <a:latin typeface="Open Sans Bold Bold"/>
              </a:rPr>
              <a:t> EJEMPLO DE APLICACIÓN IA </a:t>
            </a:r>
          </a:p>
          <a:p>
            <a:pPr algn="ctr">
              <a:lnSpc>
                <a:spcPts val="5780"/>
              </a:lnSpc>
            </a:pPr>
          </a:p>
          <a:p>
            <a:pPr algn="ctr">
              <a:lnSpc>
                <a:spcPts val="5316"/>
              </a:lnSpc>
            </a:pPr>
            <a:r>
              <a:rPr lang="en-US" sz="4393">
                <a:solidFill>
                  <a:srgbClr val="000000"/>
                </a:solidFill>
                <a:latin typeface="Open Sans Bold Bold"/>
              </a:rPr>
              <a:t>COPILOT GITHUB</a:t>
            </a: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970"/>
              </a:lnSpc>
            </a:pPr>
          </a:p>
          <a:p>
            <a:pPr>
              <a:lnSpc>
                <a:spcPts val="374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5500" y="3838253"/>
            <a:ext cx="7567521" cy="7147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LLM</a:t>
            </a:r>
            <a:r>
              <a:rPr lang="en-US" sz="2388">
                <a:solidFill>
                  <a:srgbClr val="000000"/>
                </a:solidFill>
                <a:latin typeface="Open Sauce"/>
              </a:rPr>
              <a:t>: Copilot probablemente usa un modelo de lenguaje grande, como GPT (Generative Pre-trained Transformer). Este modelo habra sido entrenado en una enorme cantidad de códigos fuentes públicos existentes en el repositorio </a:t>
            </a:r>
          </a:p>
          <a:p>
            <a:pPr>
              <a:lnSpc>
                <a:spcPts val="3678"/>
              </a:lnSpc>
            </a:pPr>
          </a:p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Durante su entrenamiento, entiendo  aprende patrones, estilos de codificación y estructuras de diferentes lenguajes de programación.</a:t>
            </a:r>
          </a:p>
          <a:p>
            <a:pPr>
              <a:lnSpc>
                <a:spcPts val="3678"/>
              </a:lnSpc>
            </a:pPr>
            <a:r>
              <a:rPr lang="en-US" sz="2388">
                <a:solidFill>
                  <a:srgbClr val="000000"/>
                </a:solidFill>
                <a:latin typeface="Open Sauce"/>
              </a:rPr>
              <a:t>habrá aprendo a base de los comits y merge a la rama master supongo viendo las  diferencias, patrones, arquitecturas, buenas prácticas,..</a:t>
            </a:r>
          </a:p>
          <a:p>
            <a:pPr>
              <a:lnSpc>
                <a:spcPts val="3161"/>
              </a:lnSpc>
            </a:pPr>
          </a:p>
          <a:p>
            <a:pPr>
              <a:lnSpc>
                <a:spcPts val="3918"/>
              </a:lnSpc>
            </a:pPr>
          </a:p>
          <a:p>
            <a:pPr>
              <a:lnSpc>
                <a:spcPts val="55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682310" y="3933795"/>
            <a:ext cx="8326114" cy="532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8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Open Sauce"/>
              </a:rPr>
              <a:t>Debe usar PNL para entender instrucciones escritas en lenguaje natural. de forma que puedas interpretar lo que un desarrollador quiere hacer basándose en descripciones o comentarios escritos en un lenguaje que no es de programación.</a:t>
            </a:r>
          </a:p>
          <a:p>
            <a:pPr>
              <a:lnSpc>
                <a:spcPts val="3858"/>
              </a:lnSpc>
              <a:spcBef>
                <a:spcPct val="0"/>
              </a:spcBef>
            </a:pPr>
          </a:p>
          <a:p>
            <a:pPr>
              <a:lnSpc>
                <a:spcPts val="3858"/>
              </a:lnSpc>
              <a:spcBef>
                <a:spcPct val="0"/>
              </a:spcBef>
            </a:pPr>
            <a:r>
              <a:rPr lang="en-US" sz="2505">
                <a:solidFill>
                  <a:srgbClr val="000000"/>
                </a:solidFill>
                <a:latin typeface="Open Sauce"/>
              </a:rPr>
              <a:t>Utilizará el contexto del código actual para hacer sus recomendaciones, con lo que analiza no solo la línea de código inmediatamente anterior, sino también la estructura general del proyecto y las convenciones de programación relevantes.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14699" y="1717478"/>
            <a:ext cx="9010701" cy="86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693">
                <a:solidFill>
                  <a:srgbClr val="000000"/>
                </a:solidFill>
                <a:latin typeface="Open Sans Bold Bold"/>
              </a:rPr>
              <a:t>CÓMO FUNCIONARÍA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DAF-RGdPKkM</dc:identifier>
  <dcterms:modified xsi:type="dcterms:W3CDTF">2011-08-01T06:04:30Z</dcterms:modified>
  <cp:revision>1</cp:revision>
  <dc:title>Sistemas inteligentes y sus aplicaciones en la actualidad</dc:title>
</cp:coreProperties>
</file>